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4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5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46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1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0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08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1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83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8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4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CEBF-ADB6-4D2C-87BB-03EF7DFF58C7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55047-BA94-46C2-9EE1-E99EB8F6A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9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080655"/>
            <a:ext cx="9144000" cy="4177145"/>
          </a:xfrm>
        </p:spPr>
        <p:txBody>
          <a:bodyPr>
            <a:normAutofit/>
          </a:bodyPr>
          <a:lstStyle/>
          <a:p>
            <a:pPr marL="125730" marR="137795" indent="215900">
              <a:lnSpc>
                <a:spcPct val="100000"/>
              </a:lnSpc>
              <a:spcBef>
                <a:spcPts val="0"/>
              </a:spcBef>
              <a:tabLst>
                <a:tab pos="1558290" algn="l"/>
                <a:tab pos="2572385" algn="l"/>
                <a:tab pos="2916555" algn="l"/>
                <a:tab pos="4363720" algn="l"/>
                <a:tab pos="515620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ПРИНЦИПЫ И МЕТОДЫ ПРОГНОЗИРОВАНИЯ УЛОВОВ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Краткосрочные прогнозы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Долгосрочные прогнозы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95" y="2497398"/>
            <a:ext cx="7399547" cy="40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9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98022"/>
            <a:ext cx="10515600" cy="537894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Долгосрочные прогнозы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основываются на более или менее точном представлении о величине запаса в данном году и наиболее вероятном его изменении на прогнозируемый период. Рыбопромысловый прогноз включает в себя два основных этапа: оценку запаса и расчет той доли, которая может быть выловлена. Применительно к большинству промысловых популяций определяется допустимый размер вылова, превышение которого может привести к отрицательным последствиям. Для некоторых популяций высокой численности, когда размер вылова лимитируется не размерами запаса, а возможностями флота, основой для прогноза служит предполагаемая производительность промысла и ожидаемый уровень промысловых усилий. В целях упорядочения терминологии такие прогнозы следовало бы называть 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прогнозами возможного улова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отличие от 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прогнозов допустимого улова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52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31767"/>
            <a:ext cx="10515600" cy="55451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Методы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разработанные советскими ихтиологами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20-30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годах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базируются на учете молоди, связи урожайности поколений с условиями среды, на данных о величинах промыслового пополнения и остатка, росте и факторах, влияющих на его скорость, возрасте созревания производителей, их плодовитости и периодичности нереста, возрастном составе стада, величинах промысловой и естественной убыли и др.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Достижением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является создание целого методического направления – методов, известных как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биостатистический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учет состава пополнения, 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 виртуальных (фактических) популяций, </a:t>
            </a:r>
            <a:r>
              <a:rPr lang="ru-RU" sz="24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когортный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(по поколениям) анализ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бщий для них принцип – восстановление численности поколений по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величинам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уловов и их возрастного состава.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339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31273"/>
                <a:ext cx="10515600" cy="534569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Одновременно с этим развивалось другое направление, основанное на попытке разработать «формальную» теорию жизни рыб, содержащую обобщенное представление основных закономерностей, характеризующих количественные изменения в популяции: </a:t>
                </a:r>
                <a:endParaRPr lang="ru-RU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ru-RU" sz="2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C(t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 = N</a:t>
                </a:r>
                <a:r>
                  <a:rPr lang="en-US" sz="24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0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𝐹𝑡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𝑍𝑡</m:t>
                        </m:r>
                      </m:den>
                    </m:f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(1 -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𝑍𝑡</m:t>
                        </m:r>
                      </m:sup>
                    </m:sSup>
                  </m:oMath>
                </a14:m>
                <a:r>
                  <a:rPr lang="en-US" sz="2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),</a:t>
                </a:r>
                <a:endParaRPr lang="ru-RU" sz="24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ru-RU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где С</a:t>
                </a:r>
                <a:r>
                  <a:rPr lang="ru-RU" sz="24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</a:t>
                </a:r>
                <a:r>
                  <a:rPr lang="en-US" sz="24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ru-RU" sz="24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  <a:r>
                  <a:rPr lang="ru-R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улов возрасте 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ru-R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</a:t>
                </a:r>
                <a:r>
                  <a:rPr lang="ru-RU" sz="24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0</a:t>
                </a:r>
                <a:r>
                  <a:rPr lang="ru-R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первоначальная численность; </a:t>
                </a:r>
                <a:r>
                  <a:rPr lang="en-US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F</a:t>
                </a:r>
                <a:r>
                  <a:rPr lang="en-US" sz="24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ru-R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коэффициент промысловой смертности; </a:t>
                </a:r>
                <a:r>
                  <a:rPr lang="en-US" sz="24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Z</a:t>
                </a:r>
                <a:r>
                  <a:rPr lang="en-US" sz="2400" i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ru-RU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коэффициент общей смертности; е – 2,72 – основание натурального логарифма. </a:t>
                </a: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31273"/>
                <a:ext cx="10515600" cy="5345690"/>
              </a:xfrm>
              <a:blipFill rotWithShape="0">
                <a:blip r:embed="rId2"/>
                <a:stretch>
                  <a:fillRect t="-912" r="-4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619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97775"/>
            <a:ext cx="10515600" cy="52791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Достоинством стандартизированных методов является удобство их формализации и связанная с ним оперативность получения необходимой информации, недостатком – опасность использования неверных предпосылок, ориентирующихся на одну из стандартных схем расчета, что может привести к выводам, далеким от конкретной ситуации. Применение эмпирических методов позволяет обеспечивать большую надежность полученных данных применительно к конкретному объекту, но теоретическое обобщение результатов при этом не всегда допустимо.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5941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48145"/>
            <a:ext cx="10515600" cy="542881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Применительно к отдельным условно изолированным популяциям среди оценочных методов, дающих численную характеристику запаса, наиболее популярен в настоящее время 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виртуально-популяционный анализ (</a:t>
            </a:r>
            <a:r>
              <a:rPr lang="en-US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VPA</a:t>
            </a: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В нем используется принцип восстановления промысловой части поколений по возрастному составу уловов, т.е. тот же принцип, на котором основан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биостатистический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метод расчета относительно величины запаса.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Введение в алгоритм расчетов коэффициентов естественной смертности, дифференцированных по возрастам, значительно повышают точность оценок, особенно, если коэффициент естественной смертности используется с учетом меняющегося по годам возрастного состава стада. Техника учета и методика оценки пополнения постоянно совершенствуются.</a:t>
            </a:r>
            <a:endParaRPr lang="ru-RU" sz="2400" dirty="0">
              <a:solidFill>
                <a:prstClr val="black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0973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565265"/>
                <a:ext cx="10515600" cy="561169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ru-RU" sz="24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ru-RU" sz="24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Прогноз вылова рыбы по методу Тюрина П.В. </a:t>
                </a:r>
                <a:endParaRPr lang="ru-RU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lvl="0" indent="0" algn="ctr" fontAlgn="base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ts val="1400"/>
                  <a:buNone/>
                </a:pPr>
                <a:r>
                  <a:rPr lang="ru-RU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2400" u="none" strike="noStrike" dirty="0" err="1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Предельный</a:t>
                </a:r>
                <a:r>
                  <a:rPr lang="en-US" sz="2400" i="1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возраст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рыбы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уловах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u="none" strike="noStrike" dirty="0">
                  <a:effectLst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fontAlgn="base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ts val="1400"/>
                  <a:buNone/>
                </a:pPr>
                <a:r>
                  <a:rPr lang="ru-RU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400" u="none" strike="noStrike" dirty="0" err="1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Величина</a:t>
                </a:r>
                <a:r>
                  <a:rPr lang="en-US" sz="2400" i="1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пробы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экземплярах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u="none" strike="noStrike" dirty="0">
                  <a:effectLst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fontAlgn="base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ts val="1400"/>
                  <a:buNone/>
                </a:pPr>
                <a:r>
                  <a:rPr lang="ru-RU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2400" u="none" strike="noStrike" dirty="0" err="1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Коэффициентт</a:t>
                </a:r>
                <a:r>
                  <a:rPr lang="en-US" sz="2400" i="1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общей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смертности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(Z) </a:t>
                </a:r>
                <a:endParaRPr lang="ru-RU" sz="2400" u="none" strike="noStrike" dirty="0">
                  <a:effectLst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fontAlgn="base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ts val="1400"/>
                  <a:buNone/>
                </a:pPr>
                <a:r>
                  <a:rPr lang="ru-RU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4. </a:t>
                </a:r>
                <a:r>
                  <a:rPr lang="en-US" sz="2400" u="none" strike="noStrike" dirty="0" err="1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Теоретический</a:t>
                </a:r>
                <a:r>
                  <a:rPr lang="en-US" sz="2400" i="1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предельный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возраст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u="none" strike="noStrike" dirty="0">
                  <a:effectLst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fontAlgn="base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ts val="1400"/>
                  <a:buNone/>
                </a:pPr>
                <a:r>
                  <a:rPr lang="ru-RU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5. </a:t>
                </a:r>
                <a:r>
                  <a:rPr lang="ru-RU" sz="2400" u="none" strike="noStrike" dirty="0" err="1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Коэффециент</a:t>
                </a:r>
                <a:r>
                  <a:rPr lang="ru-RU" sz="2400" i="1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u="none" strike="noStrike" dirty="0" err="1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естестественной</a:t>
                </a:r>
                <a:r>
                  <a:rPr lang="ru-RU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смертности</a:t>
                </a:r>
                <a:r>
                  <a:rPr lang="ru-RU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400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</a:t>
                </a:r>
                <a:r>
                  <a:rPr lang="ru-RU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ru-RU" sz="2400" u="none" strike="noStrike" dirty="0">
                  <a:effectLst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fontAlgn="base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ts val="1400"/>
                  <a:buNone/>
                </a:pPr>
                <a:r>
                  <a:rPr lang="ru-RU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6. Коэффициент</a:t>
                </a:r>
                <a:r>
                  <a:rPr lang="ru-RU" sz="2400" i="1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вылова</a:t>
                </a:r>
                <a:r>
                  <a:rPr lang="ru-RU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ru-RU" sz="2400" i="1" u="none" strike="noStrike" dirty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ru-RU" sz="2400" u="none" strike="noStrike" dirty="0">
                  <a:effectLst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fontAlgn="base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ts val="1400"/>
                  <a:buNone/>
                </a:pPr>
                <a:r>
                  <a:rPr lang="ru-RU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7. </a:t>
                </a:r>
                <a:r>
                  <a:rPr lang="ru-RU" sz="2400" dirty="0"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ru-RU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оправочный коэффициент </a:t>
                </a:r>
                <a:r>
                  <a:rPr lang="ru-RU" sz="2400" dirty="0"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 </a:t>
                </a:r>
                <a:r>
                  <a:rPr lang="en-US" sz="2400" u="none" strike="noStrike" dirty="0" smtClean="0">
                    <a:effectLst/>
                    <a:uFill>
                      <a:solidFill>
                        <a:srgbClr val="000000"/>
                      </a:solidFill>
                    </a:u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u="none" strike="noStrike"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 u="none" strike="noStrike"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400" i="1" u="none" strike="noStrike"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2400" i="1" u="none" strike="noStrike"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2400" i="1" u="none" strike="noStrike"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ru-RU" sz="2400" u="none" strike="noStrike" dirty="0">
                  <a:effectLst/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65265"/>
                <a:ext cx="10515600" cy="5611698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647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1891"/>
            <a:ext cx="10515600" cy="5595072"/>
          </a:xfrm>
        </p:spPr>
        <p:txBody>
          <a:bodyPr/>
          <a:lstStyle/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endParaRPr lang="ru-RU" sz="2000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0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Уточненный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коэффициент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естественной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смертности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∆К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Уточненный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коэффициент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вылова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∆К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Годовой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улов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фактический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Промыслов</a:t>
            </a:r>
            <a:r>
              <a:rPr lang="en-US" sz="2400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en-US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запас</a:t>
            </a:r>
            <a:r>
              <a:rPr lang="en-US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текущего</a:t>
            </a:r>
            <a:r>
              <a:rPr lang="en-US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Остаток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учетом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коэффициента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естественной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смертности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вылова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Пополнение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неполовозрелых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пробе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400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Промысловый</a:t>
            </a:r>
            <a:r>
              <a:rPr lang="ru-RU" sz="2400" i="1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запас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будущий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остаток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40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пополнение</a:t>
            </a:r>
            <a:r>
              <a:rPr lang="ru-RU" sz="2400" i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15. Прогнозируемый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улов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принимается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равным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уточненному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i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коэффициенту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естественной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смертности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89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19310"/>
              </p:ext>
            </p:extLst>
          </p:nvPr>
        </p:nvGraphicFramePr>
        <p:xfrm>
          <a:off x="814648" y="897776"/>
          <a:ext cx="10507288" cy="5370022"/>
        </p:xfrm>
        <a:graphic>
          <a:graphicData uri="http://schemas.openxmlformats.org/drawingml/2006/table">
            <a:tbl>
              <a:tblPr firstRow="1" firstCol="1" bandRow="1"/>
              <a:tblGrid>
                <a:gridCol w="2994990"/>
                <a:gridCol w="1025908"/>
                <a:gridCol w="728064"/>
                <a:gridCol w="728064"/>
                <a:gridCol w="761158"/>
                <a:gridCol w="711518"/>
                <a:gridCol w="678423"/>
                <a:gridCol w="744611"/>
                <a:gridCol w="638265"/>
                <a:gridCol w="743464"/>
                <a:gridCol w="752823"/>
              </a:tblGrid>
              <a:tr h="371542">
                <a:tc rowSpan="2"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Год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промысла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Год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рождения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Суммарный улов, млн. шт.</a:t>
                      </a: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Промысловый запас, млн. шт.</a:t>
                      </a: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1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1961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1960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1959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1958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1957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1956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1955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1954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666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1959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(15)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55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35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257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66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(12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 </a:t>
                      </a: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36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303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66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1961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(18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30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(54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75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45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353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666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1962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(14)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27 </a:t>
                      </a: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(64)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90</a:t>
                      </a: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63</a:t>
                      </a: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0356" marR="32848" marT="51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697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1963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(19,5)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(65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110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(?)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697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1964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(16)</a:t>
                      </a:r>
                    </a:p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(60,5)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(??)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79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Пром. остаток на 1965 г.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(??)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(?)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923">
                <a:tc>
                  <a:txBody>
                    <a:bodyPr/>
                    <a:lstStyle/>
                    <a:p>
                      <a:pPr indent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Промысловая численность поколений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7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250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205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197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170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156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131</a:t>
                      </a: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964" marR="53964" marT="281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00562" y="324782"/>
            <a:ext cx="935762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1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1 – Годовой вылов поколений разных лет рождения, млн. шт.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1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83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461531"/>
              </p:ext>
            </p:extLst>
          </p:nvPr>
        </p:nvGraphicFramePr>
        <p:xfrm>
          <a:off x="1047404" y="2207248"/>
          <a:ext cx="10124901" cy="3050795"/>
        </p:xfrm>
        <a:graphic>
          <a:graphicData uri="http://schemas.openxmlformats.org/drawingml/2006/table">
            <a:tbl>
              <a:tblPr firstRow="1" firstCol="1" bandRow="1"/>
              <a:tblGrid>
                <a:gridCol w="3044716"/>
                <a:gridCol w="1010219"/>
                <a:gridCol w="1010219"/>
                <a:gridCol w="1012382"/>
                <a:gridCol w="1012382"/>
                <a:gridCol w="1010219"/>
                <a:gridCol w="1012382"/>
                <a:gridCol w="1012382"/>
              </a:tblGrid>
              <a:tr h="181610">
                <a:tc rowSpan="2">
                  <a:txBody>
                    <a:bodyPr/>
                    <a:lstStyle/>
                    <a:p>
                      <a:pPr marR="387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Показатели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19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Год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рождения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поколения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1956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1957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1958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1959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1960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1961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1962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Число сеголетков на 1 ч траления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134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Промысловая численность поколения, млн. экз.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197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205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250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75" marR="32385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21611" y="1043386"/>
            <a:ext cx="86812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2 – Промысловая численность поколений разных годов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по уловам сеголетков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0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571" y="698269"/>
            <a:ext cx="10515600" cy="547869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49629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2" y="849980"/>
            <a:ext cx="4538749" cy="45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79913" y="5321651"/>
            <a:ext cx="96261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 – Связь индексов численности молоди с промысловой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численностью поколений (цифры у точек – годы рождения поколения)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2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14647"/>
            <a:ext cx="10515600" cy="536231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 краткосрочным рыбопромысловым прогнозом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понимается научно обоснованное предсказание участков и сроков образования промысловых скоплений, а также ряда характеристик этих скоплений, таких как плотность концентрации (улов на промысловое усилие), соотношение видов и размерно-весовых групп в скоплении на период от одних до нескольких суток.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54" y="2794026"/>
            <a:ext cx="6535478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64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15142"/>
            <a:ext cx="10515600" cy="55618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Учитывая основное назначение краткосрочного прогноза – обеспечить расстановку добывающих судов в районе промысла, оптимально отвечающую существующей промысловой обстановке, его минимальная заблаговременность должна определяться временем перехода судов до прогнозируемых участков.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473" y="2486891"/>
            <a:ext cx="62484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1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64771"/>
            <a:ext cx="10515600" cy="54121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рогнозированию в области краткосрочных рыбопромысловых прогнозов подлежит: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предварительный прогноз мест распределения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скоплений (размеры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скоплений и их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ожидаемая плотность);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предсказание перемещений образовавшихся скоплений, а также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время их рассредоточения (прогнозы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моментов начала образования скоплений в районе и их окончательного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распада);</a:t>
            </a:r>
            <a:endParaRPr lang="ru-RU" sz="2400" dirty="0" smtClean="0"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фоновая съемка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района (определенные поисковые маршруты-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галсы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0" y="3784663"/>
            <a:ext cx="3316486" cy="2776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566" y="3784663"/>
            <a:ext cx="3587234" cy="2776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43" y="3784662"/>
            <a:ext cx="3804937" cy="27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8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98269"/>
            <a:ext cx="10515600" cy="54786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результате фоновой съемки определяют распределение температуры, солености, течений и участки с благоприятными для рыб температурами; районы, богатые кормовой базой; свалы глубин, места с выходом на поверхность глубинных вод, богатых биогенными веществами и т.д. В настоящее время большой практический интерес представляет информация по содержанию хлорофилла «а» в поверхностных водах. Исходные данные в режиме реального времени можно получать с помощью сканера цветности океана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WiFS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(США), установленного на спутниках серии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Orb View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2.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Спутниковая информация обрабатывается и хранится в виде карт цветности.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Эти данные могут быть использованы в целях текущего и перспективного прогнозирования промысловой обстановки, для выявления высокопродуктивных районов и осуществления спутниковой поддержки промысловых экспедиций.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733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942" y="714895"/>
            <a:ext cx="10515600" cy="546206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06646" y="823173"/>
            <a:ext cx="9508511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каждом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галсе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непрерывно или через 1-2 мили измеряют температуру, через 3-5 миль определяют состав и биомассу планктона и выполняют траления. Иногда эти расстояния уменьшают в зависимости от конкретных условий поиска. При обнаружении промысловых скоплений их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оконтуривают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ведут наблюдения за их перемещением, дают качественную и количественную оценку.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оконтуривания скопления его пересекают серией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галсов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причем судно идет одним курсом до тех пор, пока приборы регистрируют рыбу или орудие лова улавливает ее.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4176966" y="3746037"/>
            <a:ext cx="3029585" cy="1657350"/>
            <a:chOff x="0" y="0"/>
            <a:chExt cx="30297" cy="16570"/>
          </a:xfrm>
        </p:grpSpPr>
        <p:pic>
          <p:nvPicPr>
            <p:cNvPr id="6" name="Picture 801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898" cy="1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0117"/>
            <p:cNvSpPr>
              <a:spLocks noChangeArrowheads="1"/>
            </p:cNvSpPr>
            <p:nvPr/>
          </p:nvSpPr>
          <p:spPr bwMode="auto">
            <a:xfrm>
              <a:off x="13898" y="14971"/>
              <a:ext cx="2942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</a:t>
              </a:r>
            </a:p>
          </p:txBody>
        </p:sp>
        <p:pic>
          <p:nvPicPr>
            <p:cNvPr id="8" name="Picture 801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3" y="2621"/>
              <a:ext cx="14174" cy="1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42486" y="4984415"/>
            <a:ext cx="929854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– Оконтуривание скоплений: а – двумя поисковыми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галсами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б – серией поисковых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галсов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1 – промысловый улов; 2 –</a:t>
            </a:r>
            <a:r>
              <a:rPr kumimoji="0" lang="ru-RU" altLang="ru-RU" sz="20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непромысловый улов; 3 – улова нет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89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64771"/>
            <a:ext cx="10515600" cy="54121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 методы и приемы краткосрочного рыбопромыслового прогнозирования можно условно разделить на две неравные группы. Первую составляют методы, основывающиеся на анализе промысловой информации. Существо этих методов заключается в экстраполяции текущих показателей промысла в районе в предположении инерционности их хода в ближайшем будущем, а также в предположении наличия аналогов развития процессов в прошлом.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Принцип аналогий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его суть состоит в том, что в массиве ретроспективной информации разыскиваются годы, сезоны, периоды с аналогичным наблюдаемому ходом прогнозируемой характеристики. Чаще всего «факт аналогичности» устанавливается качественным сравнением рядов.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Основной недостаток метода аналогов состоит в проблематичности самого понятия аналогии. При большом количестве факторов вероятность отыскания совершенно аналогичных случаев становится очень малой.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7427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65265"/>
            <a:ext cx="10515600" cy="561169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методов второй группы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включает метеорологическую, океанологическую, биологическую и промысловую части. В каждом конкретном методе отдельные аспекты могут и не содержаться, но в любом случае наряду с промысловой частью в таких прогнозах должна быть хотя бы еще одна.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219" y="2410691"/>
            <a:ext cx="5464233" cy="409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08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15142"/>
            <a:ext cx="10515600" cy="55618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омплексы краткосрочного прогноза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океанологических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процессов по прогностическим метеорологическим данным. Схема Р. Джеймса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включает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следующие этапы: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определение начального состояния температурного поля верхнего слоя моря;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расчет адвекции за счет дрейфового течения и ее влияния на перенос или перестройку температурного поля;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расчет теплового баланса поверхности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океана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имеющимся метеоданным;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расчет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процессов перемешивания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ветровое и конвективное перемешивание);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формулировка прогноза.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44" y="2889504"/>
            <a:ext cx="4181012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646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1374</Words>
  <Application>Microsoft Office PowerPoint</Application>
  <PresentationFormat>Широкоэкранный</PresentationFormat>
  <Paragraphs>211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2023-04-28T11:17:08Z</dcterms:created>
  <dcterms:modified xsi:type="dcterms:W3CDTF">2023-05-11T07:02:29Z</dcterms:modified>
</cp:coreProperties>
</file>